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sldIdLst>
    <p:sldId id="301" r:id="rId2"/>
    <p:sldId id="302" r:id="rId3"/>
    <p:sldId id="257" r:id="rId4"/>
    <p:sldId id="303" r:id="rId5"/>
    <p:sldId id="323" r:id="rId6"/>
    <p:sldId id="307" r:id="rId7"/>
    <p:sldId id="310" r:id="rId8"/>
    <p:sldId id="290" r:id="rId9"/>
    <p:sldId id="324" r:id="rId10"/>
    <p:sldId id="325" r:id="rId11"/>
    <p:sldId id="326" r:id="rId12"/>
    <p:sldId id="31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5AB"/>
    <a:srgbClr val="32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 cụ nào sau đây dùng để đánh số trang trong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524000" y="5181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181600"/>
            <a:ext cx="914400" cy="1026694"/>
          </a:xfrm>
          <a:prstGeom prst="rect">
            <a:avLst/>
          </a:prstGeom>
        </p:spPr>
      </p:pic>
      <p:pic>
        <p:nvPicPr>
          <p:cNvPr id="12" name="Picture 11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581400"/>
            <a:ext cx="662016" cy="1000722"/>
          </a:xfrm>
          <a:prstGeom prst="rect">
            <a:avLst/>
          </a:prstGeom>
        </p:spPr>
      </p:pic>
      <p:pic>
        <p:nvPicPr>
          <p:cNvPr id="13" name="Picture 12" descr="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654" y="3276600"/>
            <a:ext cx="790016" cy="1143000"/>
          </a:xfrm>
          <a:prstGeom prst="rect">
            <a:avLst/>
          </a:prstGeom>
        </p:spPr>
      </p:pic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953000"/>
            <a:ext cx="715176" cy="904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352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2" grpId="0" animBg="1"/>
      <p:bldP spid="88073" grpId="0" animBg="1"/>
      <p:bldP spid="88074" grpId="0" animBg="1"/>
      <p:bldP spid="88092" grpId="0" animBg="1"/>
      <p:bldP spid="88093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914400" y="5791200"/>
            <a:ext cx="7543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66CC"/>
                </a:solidFill>
              </a:rPr>
              <a:t>Repeat  n  [                                                     ] </a:t>
            </a:r>
            <a:endParaRPr lang="en-US" sz="2500" b="1" dirty="0">
              <a:solidFill>
                <a:srgbClr val="0066CC"/>
              </a:solidFill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819400" y="5791200"/>
            <a:ext cx="5486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F9401B"/>
                </a:solidFill>
              </a:rPr>
              <a:t>FD </a:t>
            </a:r>
            <a:r>
              <a:rPr lang="en-US" sz="2500" b="1" dirty="0">
                <a:solidFill>
                  <a:srgbClr val="F9401B"/>
                </a:solidFill>
              </a:rPr>
              <a:t>100 RT </a:t>
            </a:r>
            <a:r>
              <a:rPr lang="en-US" sz="2500" b="1" dirty="0" smtClean="0">
                <a:solidFill>
                  <a:srgbClr val="F9401B"/>
                </a:solidFill>
              </a:rPr>
              <a:t>360/4 WAIT 60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2209800" y="5791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500" b="1" dirty="0" smtClean="0">
                <a:solidFill>
                  <a:srgbClr val="F9401B"/>
                </a:solidFill>
              </a:rPr>
              <a:t>4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304800" y="3276600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b="1" dirty="0">
                <a:solidFill>
                  <a:srgbClr val="0066CC"/>
                </a:solidFill>
              </a:rPr>
              <a:t>Repeat  </a:t>
            </a:r>
            <a:r>
              <a:rPr lang="en-US" sz="2400" b="1" dirty="0" smtClean="0">
                <a:solidFill>
                  <a:srgbClr val="0066CC"/>
                </a:solidFill>
              </a:rPr>
              <a:t>4  </a:t>
            </a:r>
            <a:r>
              <a:rPr lang="en-US" sz="2400" b="1" dirty="0">
                <a:solidFill>
                  <a:srgbClr val="0066CC"/>
                </a:solidFill>
              </a:rPr>
              <a:t>[ </a:t>
            </a:r>
            <a:r>
              <a:rPr lang="en-US" sz="2400" b="1" dirty="0" smtClean="0">
                <a:solidFill>
                  <a:srgbClr val="0066CC"/>
                </a:solidFill>
              </a:rPr>
              <a:t>FD 40 RT 90 WAIT 60] </a:t>
            </a:r>
            <a:endParaRPr lang="en-US" sz="2400" b="1" dirty="0">
              <a:solidFill>
                <a:srgbClr val="0066CC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029200"/>
            <a:ext cx="899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1 giây = 60 tíc. Lệnh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60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: Rùa sẽ tạm dừng 60 tíc (1 giây) trước khi thực hiện các lệnh tiếp theo.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35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6670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d. So sánh sự giống nhau và khác nhau khi rùa thực hiện các lệnh trong ba trường hợp trên.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4800" y="38862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 nhau: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Đều cho kết quả là hình vuông có độ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dài 40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4800" y="4191000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 nhau: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" y="4953000"/>
            <a:ext cx="6236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b: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tự động cho ra kết quả là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0" y="3505200"/>
            <a:ext cx="1222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5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" y="5334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c: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tự động vẽ lần lượt các cạnh của hình vuông, sau khi vẽ xong 1 cạnh hình vuông rùa sẽ tạm dừng 10 tíc rồi mới vẽ cạnh tiếp theo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" y="4572000"/>
            <a:ext cx="6396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a: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lần lượt vẽ các cạnh của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0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784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biết công cụ nào sau đây dùng để thay đổi màu nền trang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1447800" y="37465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447800" y="51054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c.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5129" name="WordArt 26"/>
          <p:cNvSpPr>
            <a:spLocks noChangeArrowheads="1" noChangeShapeType="1" noTextEdit="1"/>
          </p:cNvSpPr>
          <p:nvPr/>
        </p:nvSpPr>
        <p:spPr bwMode="auto">
          <a:xfrm>
            <a:off x="28956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5105400" y="3733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b.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5029200" y="5105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12" name="Picture 11" descr="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0" y="3396278"/>
            <a:ext cx="573680" cy="880533"/>
          </a:xfrm>
          <a:prstGeom prst="rect">
            <a:avLst/>
          </a:prstGeom>
        </p:spPr>
      </p:pic>
      <p:pic>
        <p:nvPicPr>
          <p:cNvPr id="13" name="Picture 12" descr="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276600"/>
            <a:ext cx="595446" cy="885906"/>
          </a:xfrm>
          <a:prstGeom prst="rect">
            <a:avLst/>
          </a:prstGeom>
        </p:spPr>
      </p:pic>
      <p:pic>
        <p:nvPicPr>
          <p:cNvPr id="14" name="Picture 13" descr="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4902286"/>
            <a:ext cx="533400" cy="812800"/>
          </a:xfrm>
          <a:prstGeom prst="rect">
            <a:avLst/>
          </a:prstGeom>
        </p:spPr>
      </p:pic>
      <p:pic>
        <p:nvPicPr>
          <p:cNvPr id="15" name="Picture 14" descr="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4800600"/>
            <a:ext cx="609600" cy="921488"/>
          </a:xfrm>
          <a:prstGeom prst="rect">
            <a:avLst/>
          </a:prstGeom>
        </p:spPr>
      </p:pic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029200" y="51054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76" grpId="0"/>
      <p:bldP spid="79878" grpId="0"/>
      <p:bldP spid="79879" grpId="0"/>
      <p:bldP spid="79901" grpId="0"/>
      <p:bldP spid="79902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200400"/>
            <a:ext cx="8513618" cy="2057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1:NHỮNG GÌ EM ĐÃ BIẾT</a:t>
            </a:r>
            <a:endParaRPr lang="en-US" sz="4800" b="1" dirty="0">
              <a:solidFill>
                <a:schemeClr val="tx2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943600"/>
            <a:ext cx="372586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2133600" cy="1066800"/>
          </a:xfrm>
          <a:prstGeom prst="rect">
            <a:avLst/>
          </a:prstGeom>
        </p:spPr>
        <p:txBody>
          <a:bodyPr vert="horz" wrap="none" fromWordArt="1" anchor="t" anchorCtr="0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44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4</a:t>
            </a:r>
            <a:endParaRPr lang="en-US" sz="4400" b="1" kern="1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438400" y="19812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 smtClean="0">
                <a:ln w="12700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  <a:endParaRPr lang="en-US" sz="3600" b="1" kern="10" dirty="0">
              <a:ln w="12700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91" name="Group 107"/>
          <p:cNvGraphicFramePr>
            <a:graphicFrameLocks noGrp="1"/>
          </p:cNvGraphicFramePr>
          <p:nvPr>
            <p:ph/>
          </p:nvPr>
        </p:nvGraphicFramePr>
        <p:xfrm>
          <a:off x="457200" y="2209800"/>
          <a:ext cx="8305800" cy="4148139"/>
        </p:xfrm>
        <a:graphic>
          <a:graphicData uri="http://schemas.openxmlformats.org/drawingml/2006/table">
            <a:tbl>
              <a:tblPr/>
              <a:tblGrid>
                <a:gridCol w="1608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7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 CỦA RÙA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100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 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8892" name="Text Box 108"/>
          <p:cNvSpPr txBox="1">
            <a:spLocks noChangeArrowheads="1"/>
          </p:cNvSpPr>
          <p:nvPr/>
        </p:nvSpPr>
        <p:spPr bwMode="auto">
          <a:xfrm>
            <a:off x="2133600" y="2743200"/>
            <a:ext cx="5257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tiến lên 100 </a:t>
            </a:r>
            <a:r>
              <a:rPr lang="en-US" sz="2500" b="1" dirty="0" smtClean="0">
                <a:solidFill>
                  <a:srgbClr val="000099"/>
                </a:solidFill>
              </a:rPr>
              <a:t>bước.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3" name="Text Box 109"/>
          <p:cNvSpPr txBox="1">
            <a:spLocks noChangeArrowheads="1"/>
          </p:cNvSpPr>
          <p:nvPr/>
        </p:nvSpPr>
        <p:spPr bwMode="auto">
          <a:xfrm>
            <a:off x="2133600" y="3200400"/>
            <a:ext cx="4267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lùi lại 50 </a:t>
            </a:r>
            <a:r>
              <a:rPr lang="en-US" sz="2500" b="1" dirty="0" smtClean="0">
                <a:solidFill>
                  <a:srgbClr val="000099"/>
                </a:solidFill>
              </a:rPr>
              <a:t>bước.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4" name="Text Box 110"/>
          <p:cNvSpPr txBox="1">
            <a:spLocks noChangeArrowheads="1"/>
          </p:cNvSpPr>
          <p:nvPr/>
        </p:nvSpPr>
        <p:spPr bwMode="auto">
          <a:xfrm>
            <a:off x="2133600" y="3733800"/>
            <a:ext cx="5105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phải 90 </a:t>
            </a:r>
            <a:r>
              <a:rPr lang="en-US" sz="2500" b="1" dirty="0" smtClean="0">
                <a:solidFill>
                  <a:srgbClr val="000099"/>
                </a:solidFill>
              </a:rPr>
              <a:t>độ.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5" name="Text Box 111"/>
          <p:cNvSpPr txBox="1">
            <a:spLocks noChangeArrowheads="1"/>
          </p:cNvSpPr>
          <p:nvPr/>
        </p:nvSpPr>
        <p:spPr bwMode="auto">
          <a:xfrm>
            <a:off x="2133600" y="4267200"/>
            <a:ext cx="5410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trái 90 </a:t>
            </a:r>
            <a:r>
              <a:rPr lang="en-US" sz="2500" b="1" dirty="0" smtClean="0">
                <a:solidFill>
                  <a:srgbClr val="000099"/>
                </a:solidFill>
              </a:rPr>
              <a:t>độ.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2133600" y="4800600"/>
            <a:ext cx="5791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</a:rPr>
              <a:t>Nhấc bút, Rùa không vẽ nữa.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8" name="Text Box 114"/>
          <p:cNvSpPr txBox="1">
            <a:spLocks noChangeArrowheads="1"/>
          </p:cNvSpPr>
          <p:nvPr/>
        </p:nvSpPr>
        <p:spPr bwMode="auto">
          <a:xfrm>
            <a:off x="2133600" y="5410200"/>
            <a:ext cx="439261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</a:rPr>
              <a:t>Hạ bút, Rùa tiếp tục vẽ.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9" name="Text Box 115"/>
          <p:cNvSpPr txBox="1">
            <a:spLocks noChangeArrowheads="1"/>
          </p:cNvSpPr>
          <p:nvPr/>
        </p:nvSpPr>
        <p:spPr bwMode="auto">
          <a:xfrm>
            <a:off x="2133600" y="58674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300" b="1" dirty="0">
                <a:solidFill>
                  <a:srgbClr val="000099"/>
                </a:solidFill>
              </a:rPr>
              <a:t>Xóa </a:t>
            </a:r>
            <a:r>
              <a:rPr lang="en-US" sz="2300" b="1" dirty="0" smtClean="0">
                <a:solidFill>
                  <a:srgbClr val="000099"/>
                </a:solidFill>
              </a:rPr>
              <a:t>toàn bộ sân chơi, Rùa về </a:t>
            </a:r>
            <a:r>
              <a:rPr lang="en-US" sz="2300" b="1" dirty="0">
                <a:solidFill>
                  <a:srgbClr val="000099"/>
                </a:solidFill>
              </a:rPr>
              <a:t>vị trí xuất </a:t>
            </a:r>
            <a:r>
              <a:rPr lang="en-US" sz="2300" b="1" dirty="0" smtClean="0">
                <a:solidFill>
                  <a:srgbClr val="000099"/>
                </a:solidFill>
              </a:rPr>
              <a:t>phát.</a:t>
            </a:r>
            <a:endParaRPr lang="en-US" sz="2300" b="1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2" grpId="0"/>
      <p:bldP spid="1188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304800" y="2362200"/>
            <a:ext cx="8610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 tập: Sử dụng câu lệnh đơn giản để vẽ hình vuông có độ dài cạnh là 100 bước.</a:t>
            </a:r>
            <a:endParaRPr lang="en-US" sz="2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3886200"/>
            <a:ext cx="2006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3200400"/>
            <a:ext cx="117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38600" y="3810000"/>
            <a:ext cx="1828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6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2" name="Rectangle 24"/>
          <p:cNvSpPr>
            <a:spLocks noChangeArrowheads="1"/>
          </p:cNvSpPr>
          <p:nvPr/>
        </p:nvSpPr>
        <p:spPr bwMode="auto">
          <a:xfrm>
            <a:off x="4479925" y="2941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3" name="Rectangle 28"/>
          <p:cNvSpPr>
            <a:spLocks noChangeArrowheads="1"/>
          </p:cNvSpPr>
          <p:nvPr/>
        </p:nvSpPr>
        <p:spPr bwMode="auto">
          <a:xfrm>
            <a:off x="0" y="3771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vi-VN" sz="1800"/>
          </a:p>
        </p:txBody>
      </p:sp>
      <p:sp>
        <p:nvSpPr>
          <p:cNvPr id="70699" name="Rectangle 43"/>
          <p:cNvSpPr>
            <a:spLocks noChangeArrowheads="1"/>
          </p:cNvSpPr>
          <p:nvPr/>
        </p:nvSpPr>
        <p:spPr bwMode="auto">
          <a:xfrm>
            <a:off x="609600" y="22098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lệnh lặp có dạng: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&lt;Các lệnh lặp&gt;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700" name="Rectangle 44"/>
          <p:cNvSpPr>
            <a:spLocks noChangeArrowheads="1"/>
          </p:cNvSpPr>
          <p:nvPr/>
        </p:nvSpPr>
        <p:spPr bwMode="auto">
          <a:xfrm>
            <a:off x="381000" y="289560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trong câu lệnh chỉ số lần lặp.</a:t>
            </a:r>
          </a:p>
        </p:txBody>
      </p:sp>
      <p:sp>
        <p:nvSpPr>
          <p:cNvPr id="70702" name="Rectangle 46"/>
          <p:cNvSpPr>
            <a:spLocks noChangeArrowheads="1"/>
          </p:cNvSpPr>
          <p:nvPr/>
        </p:nvSpPr>
        <p:spPr bwMode="auto">
          <a:xfrm>
            <a:off x="366713" y="4191000"/>
            <a:ext cx="7786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Giữa 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phải có dấu cách.</a:t>
            </a:r>
          </a:p>
        </p:txBody>
      </p:sp>
      <p:sp>
        <p:nvSpPr>
          <p:cNvPr id="70703" name="Rectangle 47"/>
          <p:cNvSpPr>
            <a:spLocks noChangeArrowheads="1"/>
          </p:cNvSpPr>
          <p:nvPr/>
        </p:nvSpPr>
        <p:spPr bwMode="auto">
          <a:xfrm>
            <a:off x="381000" y="4876800"/>
            <a:ext cx="7786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Cặp ngoặc phải là ngoặc vuông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</a:p>
        </p:txBody>
      </p:sp>
      <p:sp>
        <p:nvSpPr>
          <p:cNvPr id="70705" name="Rectangle 49"/>
          <p:cNvSpPr>
            <a:spLocks noChangeArrowheads="1"/>
          </p:cNvSpPr>
          <p:nvPr/>
        </p:nvSpPr>
        <p:spPr bwMode="auto">
          <a:xfrm>
            <a:off x="366713" y="3505200"/>
            <a:ext cx="8472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Phần trong ngoặc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 ghi các lệnh được lặp lại.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1676400"/>
            <a:ext cx="32848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Ôn lại câu lệnh lặp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762000" y="3200400"/>
            <a:ext cx="28956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4" name="AutoShape 20"/>
          <p:cNvSpPr>
            <a:spLocks/>
          </p:cNvSpPr>
          <p:nvPr/>
        </p:nvSpPr>
        <p:spPr bwMode="auto">
          <a:xfrm>
            <a:off x="381000" y="3352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5" name="AutoShape 21"/>
          <p:cNvSpPr>
            <a:spLocks/>
          </p:cNvSpPr>
          <p:nvPr/>
        </p:nvSpPr>
        <p:spPr bwMode="auto">
          <a:xfrm>
            <a:off x="381000" y="38862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6" name="AutoShape 22"/>
          <p:cNvSpPr>
            <a:spLocks/>
          </p:cNvSpPr>
          <p:nvPr/>
        </p:nvSpPr>
        <p:spPr bwMode="auto">
          <a:xfrm>
            <a:off x="457200" y="4495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7" name="AutoShape 23"/>
          <p:cNvSpPr>
            <a:spLocks/>
          </p:cNvSpPr>
          <p:nvPr/>
        </p:nvSpPr>
        <p:spPr bwMode="auto">
          <a:xfrm>
            <a:off x="457200" y="51054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3352800" y="25146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66CC"/>
                </a:solidFill>
              </a:rPr>
              <a:t>Repeat  </a:t>
            </a:r>
            <a:r>
              <a:rPr lang="en-US" sz="2800" b="1" dirty="0">
                <a:solidFill>
                  <a:srgbClr val="0066CC"/>
                </a:solidFill>
              </a:rPr>
              <a:t>n  </a:t>
            </a:r>
            <a:r>
              <a:rPr lang="en-US" sz="2800" b="1" dirty="0" smtClean="0">
                <a:solidFill>
                  <a:srgbClr val="0066CC"/>
                </a:solidFill>
              </a:rPr>
              <a:t>[                            ]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auto">
          <a:xfrm>
            <a:off x="5334000" y="2514600"/>
            <a:ext cx="2838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 FD </a:t>
            </a:r>
            <a:r>
              <a:rPr lang="en-US" sz="2800" b="1" dirty="0">
                <a:solidFill>
                  <a:srgbClr val="F9401B"/>
                </a:solidFill>
              </a:rPr>
              <a:t>100 </a:t>
            </a:r>
            <a:r>
              <a:rPr lang="en-US" sz="2800" b="1" dirty="0" smtClean="0">
                <a:solidFill>
                  <a:srgbClr val="F9401B"/>
                </a:solidFill>
              </a:rPr>
              <a:t>RT </a:t>
            </a:r>
            <a:r>
              <a:rPr lang="en-US" sz="2800" b="1" dirty="0">
                <a:solidFill>
                  <a:srgbClr val="F9401B"/>
                </a:solidFill>
              </a:rPr>
              <a:t>90</a:t>
            </a:r>
          </a:p>
        </p:txBody>
      </p:sp>
      <p:sp>
        <p:nvSpPr>
          <p:cNvPr id="88101" name="Rectangle 37"/>
          <p:cNvSpPr>
            <a:spLocks noChangeArrowheads="1"/>
          </p:cNvSpPr>
          <p:nvPr/>
        </p:nvSpPr>
        <p:spPr bwMode="auto">
          <a:xfrm>
            <a:off x="4800600" y="25146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609600" y="17526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Ví dụ: Vẽ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hình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vuông có độ dài 100 bước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4" grpId="0" animBg="1"/>
      <p:bldP spid="88085" grpId="0" animBg="1"/>
      <p:bldP spid="88086" grpId="0" animBg="1"/>
      <p:bldP spid="88087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88099" grpId="0"/>
      <p:bldP spid="88100" grpId="0"/>
      <p:bldP spid="88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0152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048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2590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724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334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590800" y="47244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514600" y="53340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</a:t>
            </a:r>
            <a:r>
              <a:rPr lang="en-US" sz="2800" b="1" dirty="0" smtClean="0">
                <a:solidFill>
                  <a:srgbClr val="0066CC"/>
                </a:solidFill>
              </a:rPr>
              <a:t>4  </a:t>
            </a:r>
            <a:r>
              <a:rPr lang="en-US" sz="2800" b="1" dirty="0">
                <a:solidFill>
                  <a:srgbClr val="0066CC"/>
                </a:solidFill>
              </a:rPr>
              <a:t>[ </a:t>
            </a:r>
            <a:r>
              <a:rPr lang="en-US" sz="2800" b="1" dirty="0" smtClean="0">
                <a:solidFill>
                  <a:srgbClr val="0066CC"/>
                </a:solidFill>
              </a:rPr>
              <a:t>FD 40 RT 90 WAIT 60]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71800"/>
            <a:ext cx="1657350" cy="168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8" grpId="0"/>
      <p:bldP spid="8" grpId="0"/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4290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81000" y="38862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81000" y="43434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381000" y="48006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429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429000"/>
            <a:ext cx="1981200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 </a:t>
            </a:r>
          </a:p>
          <a:p>
            <a:r>
              <a:rPr lang="en-US" dirty="0" smtClean="0"/>
              <a:t>                                   </a:t>
            </a:r>
          </a:p>
          <a:p>
            <a:r>
              <a:rPr lang="en-US" dirty="0" smtClean="0"/>
              <a:t>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27" grpId="0"/>
      <p:bldP spid="28" grpId="0"/>
      <p:bldP spid="32" grpId="0"/>
      <p:bldP spid="3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2857</TotalTime>
  <Words>779</Words>
  <Application>Microsoft Office PowerPoint</Application>
  <PresentationFormat>On-screen Show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Georgia</vt:lpstr>
      <vt:lpstr>Tahoma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BÀI 1:NHỮNG GÌ EM ĐÃ BIẾT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PC</cp:lastModifiedBy>
  <cp:revision>242</cp:revision>
  <dcterms:created xsi:type="dcterms:W3CDTF">2014-10-11T13:38:36Z</dcterms:created>
  <dcterms:modified xsi:type="dcterms:W3CDTF">2020-04-05T16:12:47Z</dcterms:modified>
</cp:coreProperties>
</file>